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37"/>
  </p:notesMasterIdLst>
  <p:handoutMasterIdLst>
    <p:handoutMasterId r:id="rId38"/>
  </p:handoutMasterIdLst>
  <p:sldIdLst>
    <p:sldId id="376" r:id="rId2"/>
    <p:sldId id="257" r:id="rId3"/>
    <p:sldId id="260" r:id="rId4"/>
    <p:sldId id="371" r:id="rId5"/>
    <p:sldId id="372" r:id="rId6"/>
    <p:sldId id="420" r:id="rId7"/>
    <p:sldId id="436" r:id="rId8"/>
    <p:sldId id="437" r:id="rId9"/>
    <p:sldId id="438" r:id="rId10"/>
    <p:sldId id="434" r:id="rId11"/>
    <p:sldId id="439" r:id="rId12"/>
    <p:sldId id="441" r:id="rId13"/>
    <p:sldId id="442" r:id="rId14"/>
    <p:sldId id="440" r:id="rId15"/>
    <p:sldId id="443" r:id="rId16"/>
    <p:sldId id="412" r:id="rId17"/>
    <p:sldId id="446" r:id="rId18"/>
    <p:sldId id="447" r:id="rId19"/>
    <p:sldId id="445" r:id="rId20"/>
    <p:sldId id="413" r:id="rId21"/>
    <p:sldId id="448" r:id="rId22"/>
    <p:sldId id="454" r:id="rId23"/>
    <p:sldId id="414" r:id="rId24"/>
    <p:sldId id="449" r:id="rId25"/>
    <p:sldId id="450" r:id="rId26"/>
    <p:sldId id="451" r:id="rId27"/>
    <p:sldId id="421" r:id="rId28"/>
    <p:sldId id="452" r:id="rId29"/>
    <p:sldId id="453" r:id="rId30"/>
    <p:sldId id="455" r:id="rId31"/>
    <p:sldId id="363" r:id="rId32"/>
    <p:sldId id="364" r:id="rId33"/>
    <p:sldId id="397" r:id="rId34"/>
    <p:sldId id="456" r:id="rId35"/>
    <p:sldId id="419" r:id="rId36"/>
  </p:sldIdLst>
  <p:sldSz cx="9144000" cy="6858000" type="screen4x3"/>
  <p:notesSz cx="6858000" cy="918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9" autoAdjust="0"/>
    <p:restoredTop sz="94728" autoAdjust="0"/>
  </p:normalViewPr>
  <p:slideViewPr>
    <p:cSldViewPr>
      <p:cViewPr>
        <p:scale>
          <a:sx n="51" d="100"/>
          <a:sy n="51" d="100"/>
        </p:scale>
        <p:origin x="-1594" y="-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487"/>
            <a:ext cx="2971800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487"/>
            <a:ext cx="2971800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1EB058-97CC-49B4-836B-6E54692CA9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18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744"/>
            <a:ext cx="5029200" cy="413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487"/>
            <a:ext cx="2971800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487"/>
            <a:ext cx="2971800" cy="45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20FA8D8-2F73-4F73-9D0A-F0B62A4AD9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14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1776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8FF81-7DAA-4AF6-8406-6F95329D73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08D0F-7712-4F3B-A2AC-B2F3994F61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B7E9-8B7F-4726-B438-B4695CDB7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2186F-06B4-4FB4-A1EF-1AF29AFFE0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DB82-3D8F-4AF6-884C-253403EAE4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D5559-DD81-4893-8277-C5FFC5F9F6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F0AC-4F20-4874-963C-905C73C89A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C1A7-5936-449D-9CFC-9DA0AE852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86C2-D5B8-43B3-A541-FC255A6A43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46EB9-8A7E-4EAB-8582-E2BED1813F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BC96-2775-4744-B2FB-00E02C03C9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116739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6740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6741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6742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1167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752186F-06B4-4FB4-A1EF-1AF29AFFE0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edxpress.faa.gov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3400" y="685800"/>
            <a:ext cx="82126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</a:rPr>
              <a:t>FAA  Medical Standards &amp;</a:t>
            </a:r>
          </a:p>
          <a:p>
            <a:pPr algn="ctr" eaLnBrk="1" hangingPunct="1"/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</a:rPr>
              <a:t>Policy Update 2014</a:t>
            </a:r>
            <a:endParaRPr lang="en-US" sz="5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75396" y="3276600"/>
            <a:ext cx="643618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US" sz="3200" b="1" dirty="0">
                <a:latin typeface="Times New Roman" pitchFamily="18" charset="0"/>
              </a:rPr>
              <a:t>Quay Snyder, MD, MSPH</a:t>
            </a:r>
            <a:endParaRPr lang="en-US" sz="3200" dirty="0">
              <a:latin typeface="Times New Roman" pitchFamily="18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sz="3200" b="1" dirty="0">
                <a:latin typeface="Times New Roman" pitchFamily="18" charset="0"/>
              </a:rPr>
              <a:t>Aviation Medicine Advisory Service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b="1" dirty="0" smtClean="0"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b="1" dirty="0" smtClean="0">
                <a:latin typeface="Times New Roman" pitchFamily="18" charset="0"/>
              </a:rPr>
              <a:t>Business Aviation Safety Seminar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b="1" dirty="0" smtClean="0">
                <a:latin typeface="Times New Roman" pitchFamily="18" charset="0"/>
              </a:rPr>
              <a:t>April 16, 2014</a:t>
            </a: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0354" name="AutoShape 2" descr="data:image/jpeg;base64,/9j/4AAQSkZJRgABAQAAAQABAAD/2wCEAAkGBxAQDxAPDw8PDw0ODw8PDw0PDw8PDQ0PFRQWFhQRFBQYHCggGBolGxQUITEhJikrLi4uFx8zODMsNygtLisBCgoKDg0OFBAPFCwcFBwtLCsrLCwsLCwsKywsLCwsLCwsLCwsKywsLCwsLCssLCssLCwsLCwrKywsLCs3LDc3N//AABEIAL4BCQMBIgACEQEDEQH/xAAcAAEAAQUBAQAAAAAAAAAAAAAAAwECBAUHBgj/xAA6EAACAgEBBQQHBwMEAwAAAAABAgADBBEFBhIhMQcTQVEiUmFxgZGhFCMyQnKxwTNiZJKiwvBDU2P/xAAZAQEBAQEBAQAAAAAAAAAAAAAAAQIDBAX/xAAgEQEBAAICAwEAAwAAAAAAAAAAAQIRAxIhMUEiBBNx/9oADAMBAAIRAxEAPwDnqiTossVZkIs81fZi5FmRWkpWsya0mWl1aTKrSUqrmZVXKilVUyq6pfVVMqqqXTFqNKpMlUyK6pkJVLpi5MVKZMtUy0okq48umbkwhVK93NguN7JeMb2S6Z7tb3Up3c2Rx5aceTS9muNcoa5nmiRmmNL2YRqlvdzMNcsNcml2xCkpwTLKSnBJpdsXglOCZPBKcMaXbG4I4Jk8MpwSaNsbglCkyuCWlJNG2G1ciauZzJImSRrbX2JMayubN0mNZXDUrVW1yLgmfbXIe7kbeYQTIrWR1iZdSTbMSVJMypJFUkzaUkElNczaa5bTXM+mqaYtKqpmVVStVUzseiakcsskdVGszKsaZePizYU4vsm5HHLNr68WZC4s2VeNJXqVBq5VB5uVUfWa6uVzaxcWV+zSd9rYS8mzMRT5HIqH8zT37/bGSzu22jRxA6EqLHQH9arp9Y6s92wONI2x5s8S2q9BbRbXdUwBWyp1dD8RJGxT5H36co6rM2ifHkTY82nHUXNS21NaBqahYhsA8yoOuko9Emm5m0zUSKyoAakgAdSSAB8ZXenbuPs6g3ZDczqKql/qXPp0Hl75wLere/J2hZxWt3dSjRMessKlHmfWPtMnXa3k06rtffXZ2MeE397YOqUL3mnvb8P1nlMvtT9I9ziApp6Jss0bXzIUTmkTUwjnebL46bgdqCkgZGLwqT+Op+IgefCRz+c9vsnadGXX3uNYLEGgYcw6HyZTzE+e5tN3dt24V63VE8iA9evoWp4qw/7pJcJ8XDns9u+cEcMt2VnV5VFeRSda7V1Hmp8VPtBmSUnLT1dmPwwVmRwS0pGl2xisjZJlFZYyyaXbCdJjWJNi6zGsSZ03K1tqSHgmdakh4ZG9vH1rMypZj1LM2lZWmRSkz6EmPQs2NCTUZtTUJNhRXIqK5scarWakccqlxqNZt8bGluHRMnae0sfCobJyrFqpTxPNnbwRF6s3sE6SPLnmzcfG9k8/vH2gbM2fqlt4uvXrj4+ltgPkx14V+JnH99u1bLzeKnF4sPDP5UbTItH/ANHHQf2jl75zwmbcLk6rvF225loKYVNeGh1HesRdfp5gkBVPwM5ttLa+TksWyMi69idSbbXs/c8phRDJK6ykQNpsPeHLwXNmJkWUMfxcDei/6kPot8RGXvFm2s72ZmS7WEs+t1mhJ68gdPhNXEDM2dtK6i0XU22VXDUd7W7LZoeR9Ic+hndtj9otNOxKMrKfvcz72gU8Wt2TZWSA7eqCvCSTPn2ZVb8vlJWsa2G9O8WTtG835LanThStRpXUnqqv89TNLJbOci0lSkSoEaQikSpEpA6N2Qbc4LnwrG9DI9KnU9LgOaj9Q/adaKT5mwrWSxHQlXRldWHgwOoPzn0bu5tRc3EpyRpxWJpao/JcOTr8xr8ROeUejiy8aZZSWlJkcMtKzGnbbFZJE6zMZZE6wsrDZZBYsy3WQOJmukrAsWR8MybFkfDMum3i6lmbSsx6hM6lZY2y8dZssdJh46zZ0LNMZMqhJt8Gma/GTnN5QyVo1ljLXVWpd7HICIgGpYnynSR5uStTv5t+3ZmB9qprSyw3V1aWAlFDBiWIHX8OnxnBd7N7Mvadve5T+ivKuhBw00j+1fM+JPObftL33bad/BUWXAoYiis8jY3Q3OPM+A8BPFTo8eV3SIiGSIiAiIgIiICSUnnp5yOVBgTNLZVzz9/OWSKqYXziBCKM0slzCOGUE6j3ztnY5WfsV7c9GyeQ8P6a66fEzimnQTtHYxlhsPIp4SDTer8X5WFinl7xwH5iZydeL298RLSJe0tmHdGwkTiTsJC8ixjWCY7iZNkx3mXSMWwSLSTWSOZro8ZjOrfhZW/SQZnNZ3aPYVLBFLcI/EdPATkaOQdQSD5g6GbDG27k18lufQjQq3pqR5c51/rcJ/Ln2PRZO/8Ab/4aUQeBfVz8uk9buDt982u3vuHvanX8ICgow5cveDOPkz1/Zfnd3nio9MhGr083HpL+xmrjNOOHNlcpu+HasJPE6AAaknkABzJJ8BOUdpm/n2w/Y8RiMKs/eOOX2tweR/QNOXn18pL2j75FuPZ+KxFakplWjl3rA86lPqg66+fu684MsjPLnu6ikRE04kREBERAREQEREBERAvPQfKNZbrKwLhKiWiXSKRrM3C2TffXdZVWXrxlR72Xma0Y6BiPLl8JgOukGlyddZ9DbibJGJs+isjS2xRfd58b8wD7l0HwnEN0tnfac3Go8LL04v0KeJ/9qmfRrtzmcq7cU+qEwTLSZYWmHVVzImMqxkTNDUR2GY7yVzIGMy3igskesusaRazLpHh12bjXKGNNbBgCCBwnQ8+okTbmYr9DbX7AwYfUSLdDJ48YA9amKfDqP3+k9RjzfmVJjhnjLpzferYQw7KwrM6WIWDMACGB0I5fD5zT42Q9brZWxSxDqrryKnzE6H2jUKcWtyQHS30QSNWVhodB49BObzrjdx4ObGY52RVjqdTzJ6k9TKRE05EREBERAREQEREBERAREQEqJSbjdTYjZ+ZVhpYlT3FgruCVBCltNBz8IGqkqUuysyozJWAXZVJWsE6AsR0GvLnO5DsY2eFqDZGUXUfespqC3HXXkCvoeXjPW7C3bw8FHrxKRWtv9TiZrGsAHIMzHmBz5dJNtzFyvcZxj7v7XyHHCbyaKmbkbT3YXhX1tDYent8pzJxznq+07eFMzN4KNBiYanHpCgKh0Yl3UDoCfoBPKVuPGNfS349x2Q067R4tNe7x7m19UnhUfuZ2ZmnK+x0Hv8phrw9xWG0001Lnh1+RnTS052vRxzwvLy0vImeWF5HTS93kbNLGaRlplqRV2kDtLnaQO0lbkR2NI+KUsaR8Uy3I5juLf6dtfmocD3HQ/vPWbW2qMWg2kBm1C1oejOfP2DrPCbpW8OWg9cOnzGv8Tdb+v93QPDjc/QTvZ+nl487OG2e48ttHaFuRYbLnLufPoo9VR4CYsROjxW7IiICIiAiIgIiICIiAiIgIiICek7N8rutr4D/5KJ/r1T/lPNzc7mLrtLBH+Zj/AEsUwR9T3tznju03bb4ezLnq1FtxXHR//WH14m9/CGA9pnrruZPvnDO2De1rr32fSynFoK96QAWfJXXi9LyXXTQeIMy63xHNYiJpye77Md6KsSyyjICpXkmvTI561suoVX/s9Lr4Trrt9eYI5gjzE+Z50Ls43sZHXCyLB3DDSh3J1rfwq19U+GvQzGWP134uT5XUGaWFpaxlhacnr0vLSNmljPImeTbWlzvIHeHeQO8jUiljyLWWu0j4pG3INmXcF9T+rYvy15za755RfJ4NfQpUKB4anmT7+nymhEkyb2sdnY6s5JJ9s9WvO3yZn+LiiiIlYIiICIiAiIgIiICIiAiIgIiICZWzM58e+rIr07yixLE4hxLxKdRqPETFiB23fTtOKYOM+GvDkZ9Js7wnUYgDFHC+b8QYA+Gms4o7Ekkkkk6kk6kk9STBckAEnQa6DU6DXrpLYW3ZERCJMehrHVEUs7sFVRzLMegE69upubTiKtlypdl8iWYcSUnyQHxHrTW9m27wqr+22qO9tH3AI511+L+9vD2e+e1Z5yzz+R6+Hi8dqvZpEWlrPImactvXIvZpEzy1nkTPIulXaQO8O8x3skakLHkfeSN3kfHDenKshOFiPbqPcecjmRl8+A+da/Mag/tMeex8S+yIiEIiICIiAiIgIiICIiAiIgIiICIiAiIgJvdzdjfbMpUb+jX95cfNB+X4nQfEzRCdQ7NtmGrHfIcaNkkcGvXul10PxJPymcrqOnFh2ykeyLAAAAAAAADoAOgEiZ5azSJmnmfTkXs8jZ5YzyJnka0vZ5E7yxnkLWSNaXO8x3eUd5C7wo7yPjkbtLOKFc7dwUQeKlh8DoR/MhiJ7XwiIiAiIgIiICIiAiIgIiICIiAiIgJJUevj75HLkgSNVr+H5H+JERp1k4aXHQ9ZFT7A2W2VkV0jox1dvVrHNj8vqROzgBVVFGiIoVVHQKBoB8hObbmbWoxWK2KQbm0ORqCFXTkpHlrz1nQu8BAIIIPMEHUEeYPjOPJfL3/xsZMd/V7PImeWs0hZ5yerS9nkLPLWeQs0jUi93kLPLWaRM8irmeQO8O0hZoFHaWccsdpZxSjwURE9r4RERAREQEREBERAREQEREBERAREQEqJSIEoMrxSMGGMCTj8PCbjY+3rsXkh46epqb8I93l8JpOo9sI8lm28c7jdx1HZG2q8pSyAq66caNpqNehHmJls85fgZ70WLbWdD0I8GHiD7DOgYGet9YsXkDyKnqrDqJ5s8Ov+PpcHNM5q+2YzSJmlrNI2ac3pVZpEzSjNI2aBRmkLNKsZExlRRmlvFLWMt1lTbxbDQkeXKUk2aNLHH9zfvIZ7HxLNUiIhCIiAiIgIiICIiAiIgIiICIiAiIgJcZbKwKqZQykqYFynwnpdzDZrZoR3P5hrz4/AgTzAm53YvKZIUdLAVI+oP0mM5+a7cF1yYvbM0iYyjNI2M8j7KrNImaUZpGTKirNIWaVYyMmVKozS3WUMppKzt//Z"/>
          <p:cNvSpPr>
            <a:spLocks noChangeAspect="1" noChangeArrowheads="1"/>
          </p:cNvSpPr>
          <p:nvPr/>
        </p:nvSpPr>
        <p:spPr bwMode="auto">
          <a:xfrm>
            <a:off x="0" y="-8810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0356" name="AutoShape 4" descr="data:image/jpeg;base64,/9j/4AAQSkZJRgABAQAAAQABAAD/2wCEAAkGBxAQDxAPDw8PDw0ODw8PDw0PDw8PDQ0PFRQWFhQRFBQYHCggGBolGxQUITEhJikrLi4uFx8zODMsNygtLisBCgoKDg0OFBAPFCwcFBwtLCsrLCwsLCwsKywsLCwsLCwsLCwsKywsLCwsLCssLCssLCwsLCwrKywsLCs3LDc3N//AABEIAL4BCQMBIgACEQEDEQH/xAAcAAEAAQUBAQAAAAAAAAAAAAAAAwECBAUHBgj/xAA6EAACAgEBBQQHBwMEAwAAAAABAgADBBEFBhIhMQcTQVEiUmFxgZGhFCMyQnKxwTNiZJKiwvBDU2P/xAAZAQEBAQEBAQAAAAAAAAAAAAAAAQIDBAX/xAAgEQEBAAICAwEAAwAAAAAAAAAAAQIRAxIhMUEiBBNx/9oADAMBAAIRAxEAPwDnqiTossVZkIs81fZi5FmRWkpWsya0mWl1aTKrSUqrmZVXKilVUyq6pfVVMqqqXTFqNKpMlUyK6pkJVLpi5MVKZMtUy0okq48umbkwhVK93NguN7JeMb2S6Z7tb3Up3c2Rx5aceTS9muNcoa5nmiRmmNL2YRqlvdzMNcsNcml2xCkpwTLKSnBJpdsXglOCZPBKcMaXbG4I4Jk8MpwSaNsbglCkyuCWlJNG2G1ciauZzJImSRrbX2JMayubN0mNZXDUrVW1yLgmfbXIe7kbeYQTIrWR1iZdSTbMSVJMypJFUkzaUkElNczaa5bTXM+mqaYtKqpmVVStVUzseiakcsskdVGszKsaZePizYU4vsm5HHLNr68WZC4s2VeNJXqVBq5VB5uVUfWa6uVzaxcWV+zSd9rYS8mzMRT5HIqH8zT37/bGSzu22jRxA6EqLHQH9arp9Y6s92wONI2x5s8S2q9BbRbXdUwBWyp1dD8RJGxT5H36co6rM2ifHkTY82nHUXNS21NaBqahYhsA8yoOuko9Emm5m0zUSKyoAakgAdSSAB8ZXenbuPs6g3ZDczqKql/qXPp0Hl75wLere/J2hZxWt3dSjRMessKlHmfWPtMnXa3k06rtffXZ2MeE397YOqUL3mnvb8P1nlMvtT9I9ziApp6Jss0bXzIUTmkTUwjnebL46bgdqCkgZGLwqT+Op+IgefCRz+c9vsnadGXX3uNYLEGgYcw6HyZTzE+e5tN3dt24V63VE8iA9evoWp4qw/7pJcJ8XDns9u+cEcMt2VnV5VFeRSda7V1Hmp8VPtBmSUnLT1dmPwwVmRwS0pGl2xisjZJlFZYyyaXbCdJjWJNi6zGsSZ03K1tqSHgmdakh4ZG9vH1rMypZj1LM2lZWmRSkz6EmPQs2NCTUZtTUJNhRXIqK5scarWakccqlxqNZt8bGluHRMnae0sfCobJyrFqpTxPNnbwRF6s3sE6SPLnmzcfG9k8/vH2gbM2fqlt4uvXrj4+ltgPkx14V+JnH99u1bLzeKnF4sPDP5UbTItH/ANHHQf2jl75zwmbcLk6rvF225loKYVNeGh1HesRdfp5gkBVPwM5ttLa+TksWyMi69idSbbXs/c8phRDJK6ykQNpsPeHLwXNmJkWUMfxcDei/6kPot8RGXvFm2s72ZmS7WEs+t1mhJ68gdPhNXEDM2dtK6i0XU22VXDUd7W7LZoeR9Ic+hndtj9otNOxKMrKfvcz72gU8Wt2TZWSA7eqCvCSTPn2ZVb8vlJWsa2G9O8WTtG835LanThStRpXUnqqv89TNLJbOci0lSkSoEaQikSpEpA6N2Qbc4LnwrG9DI9KnU9LgOaj9Q/adaKT5mwrWSxHQlXRldWHgwOoPzn0bu5tRc3EpyRpxWJpao/JcOTr8xr8ROeUejiy8aZZSWlJkcMtKzGnbbFZJE6zMZZE6wsrDZZBYsy3WQOJmukrAsWR8MybFkfDMum3i6lmbSsx6hM6lZY2y8dZssdJh46zZ0LNMZMqhJt8Gma/GTnN5QyVo1ljLXVWpd7HICIgGpYnynSR5uStTv5t+3ZmB9qprSyw3V1aWAlFDBiWIHX8OnxnBd7N7Mvadve5T+ivKuhBw00j+1fM+JPObftL33bad/BUWXAoYiis8jY3Q3OPM+A8BPFTo8eV3SIiGSIiAiIgIiICSUnnp5yOVBgTNLZVzz9/OWSKqYXziBCKM0slzCOGUE6j3ztnY5WfsV7c9GyeQ8P6a66fEzimnQTtHYxlhsPIp4SDTer8X5WFinl7xwH5iZydeL298RLSJe0tmHdGwkTiTsJC8ixjWCY7iZNkx3mXSMWwSLSTWSOZro8ZjOrfhZW/SQZnNZ3aPYVLBFLcI/EdPATkaOQdQSD5g6GbDG27k18lufQjQq3pqR5c51/rcJ/Ln2PRZO/8Ab/4aUQeBfVz8uk9buDt982u3vuHvanX8ICgow5cveDOPkz1/Zfnd3nio9MhGr083HpL+xmrjNOOHNlcpu+HasJPE6AAaknkABzJJ8BOUdpm/n2w/Y8RiMKs/eOOX2tweR/QNOXn18pL2j75FuPZ+KxFakplWjl3rA86lPqg66+fu684MsjPLnu6ikRE04kREBERAREQEREBERAvPQfKNZbrKwLhKiWiXSKRrM3C2TffXdZVWXrxlR72Xma0Y6BiPLl8JgOukGlyddZ9DbibJGJs+isjS2xRfd58b8wD7l0HwnEN0tnfac3Go8LL04v0KeJ/9qmfRrtzmcq7cU+qEwTLSZYWmHVVzImMqxkTNDUR2GY7yVzIGMy3igskesusaRazLpHh12bjXKGNNbBgCCBwnQ8+okTbmYr9DbX7AwYfUSLdDJ48YA9amKfDqP3+k9RjzfmVJjhnjLpzferYQw7KwrM6WIWDMACGB0I5fD5zT42Q9brZWxSxDqrryKnzE6H2jUKcWtyQHS30QSNWVhodB49BObzrjdx4ObGY52RVjqdTzJ6k9TKRE05EREBERAREQEREBERAREQEqJSbjdTYjZ+ZVhpYlT3FgruCVBCltNBz8IGqkqUuysyozJWAXZVJWsE6AsR0GvLnO5DsY2eFqDZGUXUfespqC3HXXkCvoeXjPW7C3bw8FHrxKRWtv9TiZrGsAHIMzHmBz5dJNtzFyvcZxj7v7XyHHCbyaKmbkbT3YXhX1tDYent8pzJxznq+07eFMzN4KNBiYanHpCgKh0Yl3UDoCfoBPKVuPGNfS349x2Q067R4tNe7x7m19UnhUfuZ2ZmnK+x0Hv8phrw9xWG0001Lnh1+RnTS052vRxzwvLy0vImeWF5HTS93kbNLGaRlplqRV2kDtLnaQO0lbkR2NI+KUsaR8Uy3I5juLf6dtfmocD3HQ/vPWbW2qMWg2kBm1C1oejOfP2DrPCbpW8OWg9cOnzGv8Tdb+v93QPDjc/QTvZ+nl487OG2e48ttHaFuRYbLnLufPoo9VR4CYsROjxW7IiICIiAiIgIiICIiAiIgIiICek7N8rutr4D/5KJ/r1T/lPNzc7mLrtLBH+Zj/AEsUwR9T3tznju03bb4ezLnq1FtxXHR//WH14m9/CGA9pnrruZPvnDO2De1rr32fSynFoK96QAWfJXXi9LyXXTQeIMy63xHNYiJpye77Md6KsSyyjICpXkmvTI561suoVX/s9Lr4Trrt9eYI5gjzE+Z50Ls43sZHXCyLB3DDSh3J1rfwq19U+GvQzGWP134uT5XUGaWFpaxlhacnr0vLSNmljPImeTbWlzvIHeHeQO8jUiljyLWWu0j4pG3INmXcF9T+rYvy15za755RfJ4NfQpUKB4anmT7+nymhEkyb2sdnY6s5JJ9s9WvO3yZn+LiiiIlYIiICIiAiIgIiICIiAiIgIiICZWzM58e+rIr07yixLE4hxLxKdRqPETFiB23fTtOKYOM+GvDkZ9Js7wnUYgDFHC+b8QYA+Gms4o7Ekkkkk6kk6kk9STBckAEnQa6DU6DXrpLYW3ZERCJMehrHVEUs7sFVRzLMegE69upubTiKtlypdl8iWYcSUnyQHxHrTW9m27wqr+22qO9tH3AI511+L+9vD2e+e1Z5yzz+R6+Hi8dqvZpEWlrPImactvXIvZpEzy1nkTPIulXaQO8O8x3skakLHkfeSN3kfHDenKshOFiPbqPcecjmRl8+A+da/Mag/tMeex8S+yIiEIiICIiAiIgIiICIiAiIgIiICIiAiIgJvdzdjfbMpUb+jX95cfNB+X4nQfEzRCdQ7NtmGrHfIcaNkkcGvXul10PxJPymcrqOnFh2ykeyLAAAAAAAADoAOgEiZ5azSJmnmfTkXs8jZ5YzyJnka0vZ5E7yxnkLWSNaXO8x3eUd5C7wo7yPjkbtLOKFc7dwUQeKlh8DoR/MhiJ7XwiIiAiIgIiICIiAiIgIiICIiAiIgJJUevj75HLkgSNVr+H5H+JERp1k4aXHQ9ZFT7A2W2VkV0jox1dvVrHNj8vqROzgBVVFGiIoVVHQKBoB8hObbmbWoxWK2KQbm0ORqCFXTkpHlrz1nQu8BAIIIPMEHUEeYPjOPJfL3/xsZMd/V7PImeWs0hZ5yerS9nkLPLWeQs0jUi93kLPLWaRM8irmeQO8O0hZoFHaWccsdpZxSjwURE9r4RERAREQEREBERAREQEREBERAREQEqJSIEoMrxSMGGMCTj8PCbjY+3rsXkh46epqb8I93l8JpOo9sI8lm28c7jdx1HZG2q8pSyAq66caNpqNehHmJls85fgZ70WLbWdD0I8GHiD7DOgYGet9YsXkDyKnqrDqJ5s8Ov+PpcHNM5q+2YzSJmlrNI2ac3pVZpEzSjNI2aBRmkLNKsZExlRRmlvFLWMt1lTbxbDQkeXKUk2aNLHH9zfvIZ7HxLNUiIhCIiAiIgIiICIiAiIgIiICIiAiIgJcZbKwKqZQykqYFynwnpdzDZrZoR3P5hrz4/AgTzAm53YvKZIUdLAVI+oP0mM5+a7cF1yYvbM0iYyjNI2M8j7KrNImaUZpGTKirNIWaVYyMmVKozS3WUMppKzt//Z"/>
          <p:cNvSpPr>
            <a:spLocks noChangeAspect="1" noChangeArrowheads="1"/>
          </p:cNvSpPr>
          <p:nvPr/>
        </p:nvSpPr>
        <p:spPr bwMode="auto">
          <a:xfrm>
            <a:off x="0" y="-8810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0358" name="Picture 6" descr="http://www.carroll.edu/files/images/students/wellness/counseling/med-1044-depr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86725" cy="580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Antidepressants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2010 implementation</a:t>
            </a:r>
          </a:p>
          <a:p>
            <a:r>
              <a:rPr lang="en-US" dirty="0" smtClean="0"/>
              <a:t>“Amnesty” period over</a:t>
            </a:r>
          </a:p>
          <a:p>
            <a:r>
              <a:rPr lang="en-US" dirty="0" smtClean="0"/>
              <a:t>Celexa, Lexapro, Prozac, Zoloft</a:t>
            </a:r>
          </a:p>
          <a:p>
            <a:pPr lvl="1"/>
            <a:r>
              <a:rPr lang="en-US" dirty="0" smtClean="0"/>
              <a:t>Single dose, single medication</a:t>
            </a:r>
          </a:p>
          <a:p>
            <a:r>
              <a:rPr lang="en-US" dirty="0" smtClean="0"/>
              <a:t>Reduced observation period to 6 months</a:t>
            </a:r>
          </a:p>
          <a:p>
            <a:r>
              <a:rPr lang="en-US" dirty="0" smtClean="0"/>
              <a:t>Reduced Cognitive assessment</a:t>
            </a:r>
          </a:p>
          <a:p>
            <a:r>
              <a:rPr lang="en-US" dirty="0" smtClean="0"/>
              <a:t>More diagnoses allowed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5559-DD81-4893-8277-C5FFC5F9F6F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Surgeries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LASIK / PRK </a:t>
            </a:r>
          </a:p>
          <a:p>
            <a:pPr lvl="1"/>
            <a:r>
              <a:rPr lang="en-US" dirty="0" smtClean="0"/>
              <a:t> Self Clear</a:t>
            </a:r>
          </a:p>
          <a:p>
            <a:pPr lvl="1"/>
            <a:r>
              <a:rPr lang="en-US" dirty="0" smtClean="0"/>
              <a:t>Report next AME visit</a:t>
            </a:r>
          </a:p>
          <a:p>
            <a:r>
              <a:rPr lang="en-US" sz="3600" dirty="0" smtClean="0"/>
              <a:t>Intraocular Lenses – Cataracts</a:t>
            </a:r>
          </a:p>
          <a:p>
            <a:pPr lvl="1"/>
            <a:r>
              <a:rPr lang="en-US" dirty="0" smtClean="0"/>
              <a:t>Single vision</a:t>
            </a:r>
          </a:p>
          <a:p>
            <a:pPr lvl="1"/>
            <a:r>
              <a:rPr lang="en-US" dirty="0" smtClean="0"/>
              <a:t>Multifocal / Accommodating</a:t>
            </a:r>
          </a:p>
          <a:p>
            <a:pPr lvl="1"/>
            <a:r>
              <a:rPr lang="en-US" dirty="0" smtClean="0"/>
              <a:t>Monovision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3600" dirty="0" smtClean="0"/>
              <a:t>AME can Issue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All meds allowed*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No Stress test or lab reports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No FAA letter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Electrocardiogram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10+ </a:t>
            </a:r>
            <a:r>
              <a:rPr lang="en-US" sz="3600" dirty="0" smtClean="0"/>
              <a:t>variants now allowed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Less expensive evaluations  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Moving to digital vs. analog</a:t>
            </a:r>
          </a:p>
          <a:p>
            <a:pPr lvl="1"/>
            <a:r>
              <a:rPr lang="en-US" dirty="0" smtClean="0"/>
              <a:t> Fewer errors</a:t>
            </a:r>
          </a:p>
          <a:p>
            <a:pPr lvl="1"/>
            <a:r>
              <a:rPr lang="en-US" dirty="0" smtClean="0"/>
              <a:t> Faster review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4114800"/>
          </a:xfrm>
        </p:spPr>
        <p:txBody>
          <a:bodyPr/>
          <a:lstStyle/>
          <a:p>
            <a:r>
              <a:rPr lang="en-US" sz="3600" dirty="0" smtClean="0"/>
              <a:t>Angioplasty / Stent – 3 month wait</a:t>
            </a:r>
          </a:p>
          <a:p>
            <a:r>
              <a:rPr lang="en-US" sz="3600" dirty="0" smtClean="0"/>
              <a:t>By-Pass / Valve Replacement – 6 month</a:t>
            </a:r>
          </a:p>
          <a:p>
            <a:r>
              <a:rPr lang="en-US" sz="3600" dirty="0" smtClean="0"/>
              <a:t>Eliminated repeat Radionuclide Stress Test</a:t>
            </a:r>
          </a:p>
          <a:p>
            <a:r>
              <a:rPr lang="en-US" sz="3600" dirty="0" smtClean="0"/>
              <a:t>Pacer battery replacement – no 2 month wait</a:t>
            </a:r>
          </a:p>
          <a:p>
            <a:r>
              <a:rPr lang="en-US" sz="3600" dirty="0" smtClean="0"/>
              <a:t>Heart Transplant – Allowed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class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 descr="Pil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7162800" cy="6374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FAA Do Not Issue – Do Not Fly List</a:t>
            </a:r>
          </a:p>
          <a:p>
            <a:r>
              <a:rPr lang="en-US" dirty="0" smtClean="0"/>
              <a:t>5x maximum half-life or dosing interval</a:t>
            </a:r>
          </a:p>
          <a:p>
            <a:r>
              <a:rPr lang="en-US" dirty="0" smtClean="0"/>
              <a:t>Chantix – smoking</a:t>
            </a:r>
          </a:p>
          <a:p>
            <a:r>
              <a:rPr lang="en-US" dirty="0" smtClean="0"/>
              <a:t>Mefloquine (Larium) – malaria</a:t>
            </a:r>
          </a:p>
          <a:p>
            <a:r>
              <a:rPr lang="en-US" dirty="0" smtClean="0"/>
              <a:t>Scheduled  medications</a:t>
            </a:r>
          </a:p>
          <a:p>
            <a:r>
              <a:rPr lang="en-US" dirty="0" smtClean="0"/>
              <a:t>Dextromethorphan – 60 hours</a:t>
            </a:r>
          </a:p>
          <a:p>
            <a:r>
              <a:rPr lang="en-US" dirty="0" smtClean="0"/>
              <a:t>Many others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5559-DD81-4893-8277-C5FFC5F9F6F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Allergies – Allegra &amp; Claritin only</a:t>
            </a:r>
          </a:p>
          <a:p>
            <a:r>
              <a:rPr lang="en-US" dirty="0" smtClean="0"/>
              <a:t>Supplements – no Valerian or Kava-Kava</a:t>
            </a:r>
          </a:p>
          <a:p>
            <a:r>
              <a:rPr lang="en-US" dirty="0" smtClean="0"/>
              <a:t>Valium – 24 hours / 48 hours / 21 days</a:t>
            </a:r>
          </a:p>
          <a:p>
            <a:r>
              <a:rPr lang="en-US" dirty="0" smtClean="0"/>
              <a:t>Muscle relaxants – None</a:t>
            </a:r>
          </a:p>
          <a:p>
            <a:r>
              <a:rPr lang="en-US" dirty="0" smtClean="0"/>
              <a:t>Steroids – dose dependent / Nasal OK</a:t>
            </a:r>
          </a:p>
          <a:p>
            <a:r>
              <a:rPr lang="en-US" dirty="0" smtClean="0"/>
              <a:t>Erectile Dysfunction Meds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Meds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Ambien / Ambien CR</a:t>
            </a:r>
          </a:p>
          <a:p>
            <a:r>
              <a:rPr lang="en-US" dirty="0" smtClean="0"/>
              <a:t>Edluar</a:t>
            </a:r>
          </a:p>
          <a:p>
            <a:r>
              <a:rPr lang="en-US" dirty="0" smtClean="0"/>
              <a:t>Intermezzo</a:t>
            </a:r>
          </a:p>
          <a:p>
            <a:r>
              <a:rPr lang="en-US" dirty="0" smtClean="0"/>
              <a:t>Lunesta</a:t>
            </a:r>
          </a:p>
          <a:p>
            <a:r>
              <a:rPr lang="en-US" dirty="0" smtClean="0"/>
              <a:t>Restoril</a:t>
            </a:r>
          </a:p>
          <a:p>
            <a:r>
              <a:rPr lang="en-US" dirty="0" smtClean="0"/>
              <a:t>Rozerem</a:t>
            </a:r>
          </a:p>
          <a:p>
            <a:r>
              <a:rPr lang="en-US" dirty="0" smtClean="0"/>
              <a:t>Sonata</a:t>
            </a:r>
          </a:p>
          <a:p>
            <a:r>
              <a:rPr lang="en-US" dirty="0" smtClean="0"/>
              <a:t>Zolpimist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24 hours</a:t>
            </a:r>
          </a:p>
          <a:p>
            <a:r>
              <a:rPr lang="en-US" dirty="0" smtClean="0"/>
              <a:t>36 hours</a:t>
            </a:r>
          </a:p>
          <a:p>
            <a:r>
              <a:rPr lang="en-US" dirty="0" smtClean="0"/>
              <a:t>36 hours	</a:t>
            </a:r>
          </a:p>
          <a:p>
            <a:r>
              <a:rPr lang="en-US" dirty="0" smtClean="0"/>
              <a:t>30 hours</a:t>
            </a:r>
          </a:p>
          <a:p>
            <a:r>
              <a:rPr lang="en-US" dirty="0" smtClean="0"/>
              <a:t>72 hours</a:t>
            </a:r>
          </a:p>
          <a:p>
            <a:r>
              <a:rPr lang="en-US" dirty="0" smtClean="0"/>
              <a:t>24 hours</a:t>
            </a:r>
          </a:p>
          <a:p>
            <a:r>
              <a:rPr lang="en-US" dirty="0" smtClean="0"/>
              <a:t>  6 hours</a:t>
            </a:r>
          </a:p>
          <a:p>
            <a:r>
              <a:rPr lang="en-US" dirty="0" smtClean="0"/>
              <a:t>48 hours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9"/>
          <p:cNvSpPr>
            <a:spLocks noGrp="1" noChangeArrowheads="1"/>
          </p:cNvSpPr>
          <p:nvPr>
            <p:ph type="title"/>
          </p:nvPr>
        </p:nvSpPr>
        <p:spPr>
          <a:xfrm>
            <a:off x="2667000" y="685800"/>
            <a:ext cx="5484813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Overview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58CF37-0E19-410B-A5F1-1FD9A33E8409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732088" y="640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2400" dirty="0">
              <a:latin typeface="Times New Roman" pitchFamily="18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1143000" y="2286000"/>
            <a:ext cx="653255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</a:rPr>
              <a:t>FAA Medical Standards &amp; Policies</a:t>
            </a:r>
            <a:endParaRPr lang="en-US" sz="30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30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3000" dirty="0" smtClean="0">
                <a:latin typeface="Times New Roman" pitchFamily="18" charset="0"/>
              </a:rPr>
              <a:t> Significant Policy Changes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30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3000" dirty="0" smtClean="0">
                <a:latin typeface="Times New Roman" pitchFamily="18" charset="0"/>
              </a:rPr>
              <a:t> Strategies to:</a:t>
            </a:r>
            <a:br>
              <a:rPr lang="en-US" sz="3000" dirty="0" smtClean="0">
                <a:latin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</a:rPr>
              <a:t>	 Minimize Risk – Maximize Safety</a:t>
            </a:r>
            <a:endParaRPr lang="en-US" sz="30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30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3000" dirty="0" smtClean="0">
                <a:latin typeface="Times New Roman" pitchFamily="18" charset="0"/>
              </a:rPr>
              <a:t> Questions?  Public &amp; Private</a:t>
            </a:r>
            <a:endParaRPr lang="en-US" sz="3000" dirty="0"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 descr="alcohol 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44398"/>
            <a:ext cx="7696200" cy="5910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DUI’s – Mandatory Deferral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BAC  &gt;  0.1499 mg%</a:t>
            </a:r>
          </a:p>
          <a:p>
            <a:r>
              <a:rPr lang="en-US" sz="3600" dirty="0" smtClean="0"/>
              <a:t>Refusal to test</a:t>
            </a:r>
          </a:p>
          <a:p>
            <a:r>
              <a:rPr lang="en-US" sz="3600" dirty="0" smtClean="0"/>
              <a:t>1 incident in last 2 years if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one in lifetime</a:t>
            </a:r>
          </a:p>
          <a:p>
            <a:r>
              <a:rPr lang="en-US" sz="3600" dirty="0" smtClean="0"/>
              <a:t>2 incidents in last 10 years</a:t>
            </a:r>
          </a:p>
          <a:p>
            <a:r>
              <a:rPr lang="en-US" sz="3600" dirty="0" smtClean="0"/>
              <a:t>3 incidents in a lifetime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DUI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Arrest and Court records</a:t>
            </a:r>
          </a:p>
          <a:p>
            <a:r>
              <a:rPr lang="en-US" dirty="0" smtClean="0"/>
              <a:t>Driving records – all states</a:t>
            </a:r>
          </a:p>
          <a:p>
            <a:r>
              <a:rPr lang="en-US" dirty="0" smtClean="0"/>
              <a:t>Military records</a:t>
            </a:r>
          </a:p>
          <a:p>
            <a:r>
              <a:rPr lang="en-US" dirty="0" smtClean="0"/>
              <a:t>Personal statements (2)</a:t>
            </a:r>
          </a:p>
          <a:p>
            <a:endParaRPr lang="en-US" dirty="0" smtClean="0"/>
          </a:p>
          <a:p>
            <a:r>
              <a:rPr lang="en-US" dirty="0" smtClean="0"/>
              <a:t>Substance Abuse Eval to FAA standards</a:t>
            </a:r>
          </a:p>
          <a:p>
            <a:r>
              <a:rPr lang="en-US" dirty="0" smtClean="0"/>
              <a:t>Qualified examiner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 descr="D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66474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Pre-Diabetes is CACI</a:t>
            </a:r>
          </a:p>
          <a:p>
            <a:r>
              <a:rPr lang="en-US" sz="3600" dirty="0" smtClean="0"/>
              <a:t>Non-insulin – All classes</a:t>
            </a:r>
          </a:p>
          <a:p>
            <a:r>
              <a:rPr lang="en-US" sz="3600" dirty="0" smtClean="0"/>
              <a:t>Some medication combinations not OK</a:t>
            </a:r>
          </a:p>
          <a:p>
            <a:r>
              <a:rPr lang="en-US" sz="3600" dirty="0" smtClean="0"/>
              <a:t>Insulin –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Class only – in CONUS</a:t>
            </a:r>
          </a:p>
          <a:p>
            <a:pPr lvl="1"/>
            <a:r>
              <a:rPr lang="en-US" sz="3600" dirty="0" smtClean="0"/>
              <a:t>ADA petition for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and 2</a:t>
            </a:r>
            <a:r>
              <a:rPr lang="en-US" sz="3600" baseline="30000" dirty="0" smtClean="0"/>
              <a:t>nd</a:t>
            </a:r>
            <a:endParaRPr lang="en-US" sz="3600" dirty="0" smtClean="0"/>
          </a:p>
          <a:p>
            <a:pPr lvl="1"/>
            <a:r>
              <a:rPr lang="en-US" sz="3600" dirty="0" smtClean="0"/>
              <a:t>UK, Australia, Canada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1143000"/>
          </a:xfrm>
        </p:spPr>
        <p:txBody>
          <a:bodyPr/>
          <a:lstStyle/>
          <a:p>
            <a:r>
              <a:rPr lang="en-US" dirty="0" smtClean="0"/>
              <a:t>GA Pilot Protection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VFR non-commercial US flights </a:t>
            </a:r>
          </a:p>
          <a:p>
            <a:r>
              <a:rPr lang="en-US" dirty="0" smtClean="0"/>
              <a:t>Valid US driver’s license</a:t>
            </a:r>
          </a:p>
          <a:p>
            <a:r>
              <a:rPr lang="en-US" dirty="0" smtClean="0"/>
              <a:t>6,000 pounds</a:t>
            </a:r>
          </a:p>
          <a:p>
            <a:r>
              <a:rPr lang="en-US" dirty="0" smtClean="0"/>
              <a:t>&lt; 7 Seats</a:t>
            </a:r>
          </a:p>
          <a:p>
            <a:r>
              <a:rPr lang="en-US" dirty="0" smtClean="0"/>
              <a:t>&lt; 14,000’ MSL</a:t>
            </a:r>
          </a:p>
          <a:p>
            <a:r>
              <a:rPr lang="en-US" dirty="0" smtClean="0"/>
              <a:t>&lt; 250 kts</a:t>
            </a:r>
          </a:p>
          <a:p>
            <a:r>
              <a:rPr lang="en-US" dirty="0" smtClean="0"/>
              <a:t>5 year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Sequestration / Shutdown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Hiring Freeze – MD’s and support staff</a:t>
            </a:r>
          </a:p>
          <a:p>
            <a:r>
              <a:rPr lang="en-US" dirty="0" smtClean="0"/>
              <a:t>Contractors</a:t>
            </a:r>
          </a:p>
          <a:p>
            <a:r>
              <a:rPr lang="en-US" dirty="0" smtClean="0"/>
              <a:t>IT stoppage</a:t>
            </a:r>
          </a:p>
          <a:p>
            <a:r>
              <a:rPr lang="en-US" dirty="0" smtClean="0"/>
              <a:t>Backlog of cases – Tiger Teams</a:t>
            </a:r>
          </a:p>
          <a:p>
            <a:r>
              <a:rPr lang="en-US" dirty="0" smtClean="0"/>
              <a:t>Retirement attrition ~ 15% of AMCD</a:t>
            </a:r>
          </a:p>
          <a:p>
            <a:r>
              <a:rPr lang="en-US" dirty="0" smtClean="0"/>
              <a:t>2-3 year training for new hires</a:t>
            </a:r>
          </a:p>
          <a:p>
            <a:r>
              <a:rPr lang="en-US" dirty="0" smtClean="0"/>
              <a:t>Push workload to AME’s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 descr="CP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312" y="685800"/>
            <a:ext cx="8523331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Apnea -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DQ since 1996</a:t>
            </a:r>
          </a:p>
          <a:p>
            <a:r>
              <a:rPr lang="en-US" dirty="0" smtClean="0"/>
              <a:t>No screening</a:t>
            </a:r>
          </a:p>
          <a:p>
            <a:r>
              <a:rPr lang="en-US" dirty="0" smtClean="0"/>
              <a:t>Testing requires 1+ sleep study - $$$$</a:t>
            </a:r>
          </a:p>
          <a:p>
            <a:r>
              <a:rPr lang="en-US" dirty="0" smtClean="0"/>
              <a:t>Dropped    MWT / MSLT</a:t>
            </a:r>
          </a:p>
          <a:p>
            <a:r>
              <a:rPr lang="en-US" dirty="0" smtClean="0"/>
              <a:t>Sleep Medicine physician approval</a:t>
            </a:r>
          </a:p>
          <a:p>
            <a:r>
              <a:rPr lang="en-US" dirty="0" smtClean="0"/>
              <a:t>Grounded pending FAA approval - $$$$</a:t>
            </a:r>
          </a:p>
          <a:p>
            <a:r>
              <a:rPr lang="en-US" dirty="0" smtClean="0"/>
              <a:t>Annual FAA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Apnea -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Screening based on BMI + other factors</a:t>
            </a:r>
          </a:p>
          <a:p>
            <a:r>
              <a:rPr lang="en-US" dirty="0" smtClean="0"/>
              <a:t>Not grounding*</a:t>
            </a:r>
          </a:p>
          <a:p>
            <a:r>
              <a:rPr lang="en-US" dirty="0" smtClean="0"/>
              <a:t>90 day evaluation by any physician</a:t>
            </a:r>
          </a:p>
          <a:p>
            <a:r>
              <a:rPr lang="en-US" dirty="0" smtClean="0"/>
              <a:t>Home studies allowed</a:t>
            </a:r>
          </a:p>
          <a:p>
            <a:r>
              <a:rPr lang="en-US" dirty="0" smtClean="0"/>
              <a:t>Treatment options (4)</a:t>
            </a:r>
          </a:p>
          <a:p>
            <a:r>
              <a:rPr lang="en-US" dirty="0" smtClean="0"/>
              <a:t>AME clearance</a:t>
            </a:r>
          </a:p>
          <a:p>
            <a:r>
              <a:rPr lang="en-US" dirty="0" smtClean="0"/>
              <a:t>Compliance data for renewal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838200"/>
          </a:xfrm>
        </p:spPr>
        <p:txBody>
          <a:bodyPr/>
          <a:lstStyle/>
          <a:p>
            <a:r>
              <a:rPr lang="en-US" dirty="0" smtClean="0"/>
              <a:t>FAA Medical Standards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25E7A4-A079-4C65-ABA0-556F77FBEEEB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2732088" y="640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2400" dirty="0">
              <a:latin typeface="Times New Roman" pitchFamily="18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736725" y="3014663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000" dirty="0">
              <a:latin typeface="Times New Roman" pitchFamily="18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8382000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  <a:buFont typeface="Wingdings" pitchFamily="2" charset="2"/>
              <a:buChar char="Q"/>
            </a:pPr>
            <a:r>
              <a:rPr lang="en-US" sz="3000" dirty="0">
                <a:latin typeface="Times New Roman" pitchFamily="18" charset="0"/>
              </a:rPr>
              <a:t> FAR Part 67 – Broadly defined</a:t>
            </a:r>
          </a:p>
          <a:p>
            <a:pPr marL="742950" lvl="1" indent="-285750" eaLnBrk="1" hangingPunct="1">
              <a:lnSpc>
                <a:spcPct val="125000"/>
              </a:lnSpc>
              <a:buFont typeface="Wingdings" pitchFamily="2" charset="2"/>
              <a:buChar char="Q"/>
            </a:pPr>
            <a:r>
              <a:rPr lang="en-US" sz="3000" dirty="0">
                <a:latin typeface="Times New Roman" pitchFamily="18" charset="0"/>
              </a:rPr>
              <a:t> 15 Mandatory Disqualifying Diagnoses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Q"/>
            </a:pPr>
            <a:r>
              <a:rPr lang="en-US" sz="3000" dirty="0">
                <a:latin typeface="Times New Roman" pitchFamily="18" charset="0"/>
              </a:rPr>
              <a:t> Guide to AME’s  </a:t>
            </a:r>
          </a:p>
          <a:p>
            <a:pPr marL="742950" lvl="1" indent="-285750" eaLnBrk="1" hangingPunct="1">
              <a:lnSpc>
                <a:spcPct val="125000"/>
              </a:lnSpc>
              <a:buFont typeface="Wingdings" pitchFamily="2" charset="2"/>
              <a:buChar char="Q"/>
            </a:pPr>
            <a:r>
              <a:rPr lang="en-US" sz="3000" dirty="0">
                <a:latin typeface="Times New Roman" pitchFamily="18" charset="0"/>
              </a:rPr>
              <a:t> Hundreds of Disqualifying Diagnoses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Q"/>
            </a:pPr>
            <a:r>
              <a:rPr lang="en-US" sz="3000" dirty="0">
                <a:latin typeface="Times New Roman" pitchFamily="18" charset="0"/>
              </a:rPr>
              <a:t> FAA Policy – rarely published, always evolving</a:t>
            </a:r>
            <a:br>
              <a:rPr lang="en-US" sz="3000" dirty="0">
                <a:latin typeface="Times New Roman" pitchFamily="18" charset="0"/>
              </a:rPr>
            </a:br>
            <a:endParaRPr lang="en-US" sz="3000" dirty="0">
              <a:latin typeface="Times New Roman" pitchFamily="18" charset="0"/>
            </a:endParaRP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Q"/>
            </a:pP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</a:rPr>
              <a:t>FAR </a:t>
            </a:r>
            <a:r>
              <a:rPr lang="en-US" sz="3000" dirty="0">
                <a:latin typeface="Times New Roman" pitchFamily="18" charset="0"/>
              </a:rPr>
              <a:t>61.53 – Self-certification decision every time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 For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NBAA Safety Emphasis Area </a:t>
            </a:r>
          </a:p>
          <a:p>
            <a:r>
              <a:rPr lang="en-US" dirty="0" smtClean="0"/>
              <a:t>FAA “Cognitive Impairment” interest</a:t>
            </a:r>
          </a:p>
          <a:p>
            <a:r>
              <a:rPr lang="en-US" dirty="0" smtClean="0"/>
              <a:t>Causes –</a:t>
            </a:r>
          </a:p>
          <a:p>
            <a:pPr lvl="1"/>
            <a:r>
              <a:rPr lang="en-US" dirty="0" smtClean="0"/>
              <a:t>Physical / Medical</a:t>
            </a:r>
          </a:p>
          <a:p>
            <a:pPr lvl="1"/>
            <a:r>
              <a:rPr lang="en-US" dirty="0" smtClean="0"/>
              <a:t>Psychological</a:t>
            </a:r>
          </a:p>
          <a:p>
            <a:pPr lvl="1"/>
            <a:r>
              <a:rPr lang="en-US" dirty="0" smtClean="0"/>
              <a:t>Neurological</a:t>
            </a:r>
          </a:p>
          <a:p>
            <a:pPr lvl="1"/>
            <a:r>
              <a:rPr lang="en-US" dirty="0" smtClean="0"/>
              <a:t>Pharmacological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Keeping Medical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Long-term AME relationship</a:t>
            </a:r>
          </a:p>
          <a:p>
            <a:pPr lvl="1"/>
            <a:r>
              <a:rPr lang="en-US" sz="2800" dirty="0" smtClean="0"/>
              <a:t>“Easy” not always Best</a:t>
            </a:r>
          </a:p>
          <a:p>
            <a:r>
              <a:rPr lang="en-US" sz="3200" dirty="0" smtClean="0"/>
              <a:t>Prepare for Physical exam</a:t>
            </a:r>
          </a:p>
          <a:p>
            <a:pPr lvl="1"/>
            <a:r>
              <a:rPr lang="en-US" sz="2800" dirty="0" smtClean="0"/>
              <a:t>Medical records/summaries available</a:t>
            </a:r>
          </a:p>
          <a:p>
            <a:pPr lvl="1"/>
            <a:r>
              <a:rPr lang="en-US" sz="2800" dirty="0" smtClean="0"/>
              <a:t>Prescreen medications / conditions</a:t>
            </a:r>
          </a:p>
          <a:p>
            <a:pPr lvl="1"/>
            <a:r>
              <a:rPr lang="en-US" sz="2800" dirty="0" smtClean="0"/>
              <a:t>Schedule early in month due</a:t>
            </a:r>
          </a:p>
          <a:p>
            <a:pPr lvl="1"/>
            <a:r>
              <a:rPr lang="en-US" sz="2800" dirty="0" smtClean="0"/>
              <a:t>MedXPress </a:t>
            </a:r>
            <a:r>
              <a:rPr lang="en-US" sz="2800" dirty="0" smtClean="0">
                <a:hlinkClick r:id="rId2"/>
              </a:rPr>
              <a:t>https://medxpress.faa.gov/</a:t>
            </a:r>
            <a:r>
              <a:rPr lang="en-US" sz="2800" dirty="0" smtClean="0"/>
              <a:t>  10/1/12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Keeping Medical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458200" cy="4114800"/>
          </a:xfrm>
        </p:spPr>
        <p:txBody>
          <a:bodyPr/>
          <a:lstStyle/>
          <a:p>
            <a:r>
              <a:rPr lang="en-US" sz="3600" dirty="0" smtClean="0"/>
              <a:t>Day of Exam</a:t>
            </a:r>
          </a:p>
          <a:p>
            <a:pPr lvl="1"/>
            <a:r>
              <a:rPr lang="en-US" sz="3200" dirty="0" smtClean="0"/>
              <a:t>Don’t go if sick (OK to let lapse)</a:t>
            </a:r>
          </a:p>
          <a:p>
            <a:pPr lvl="1"/>
            <a:r>
              <a:rPr lang="en-US" sz="3200" dirty="0" smtClean="0"/>
              <a:t>Minimal Caffeine  </a:t>
            </a:r>
          </a:p>
          <a:p>
            <a:pPr lvl="1"/>
            <a:r>
              <a:rPr lang="en-US" sz="3200" dirty="0" smtClean="0"/>
              <a:t>Athletes – jog in place before ECG</a:t>
            </a:r>
          </a:p>
          <a:p>
            <a:pPr lvl="1"/>
            <a:r>
              <a:rPr lang="en-US" sz="3200" dirty="0" smtClean="0"/>
              <a:t>Bring Special Issuance Authorization letter</a:t>
            </a:r>
          </a:p>
          <a:p>
            <a:pPr lvl="1"/>
            <a:r>
              <a:rPr lang="en-US" sz="3200" dirty="0" smtClean="0"/>
              <a:t>Bring glasses and hearing aids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" name="Picture 5" descr="ASW-24 Pull-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786" y="533400"/>
            <a:ext cx="8205013" cy="5302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Fly Safely!  Stay Healthy!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Questions ???????</a:t>
            </a:r>
          </a:p>
          <a:p>
            <a:r>
              <a:rPr lang="en-US" dirty="0" smtClean="0"/>
              <a:t>Now for Policies</a:t>
            </a:r>
          </a:p>
          <a:p>
            <a:r>
              <a:rPr lang="en-US" dirty="0" smtClean="0"/>
              <a:t>Later in Private for “Friends”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186C2-D5B8-43B3-A541-FC255A6A431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ctrTitle" sz="quarter"/>
          </p:nvPr>
        </p:nvSpPr>
        <p:spPr>
          <a:xfrm>
            <a:off x="457200" y="14478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Aviation Medicine Advisory Service</a:t>
            </a:r>
            <a:r>
              <a:rPr lang="en-US" b="1" baseline="-25000" dirty="0" smtClean="0"/>
              <a:t>©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smtClean="0"/>
              <a:t>a Division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Virtual Flight Surgeons</a:t>
            </a:r>
            <a:r>
              <a:rPr lang="en-US" b="1" baseline="-25000" dirty="0" smtClean="0">
                <a:cs typeface="Times New Roman" pitchFamily="18" charset="0"/>
              </a:rPr>
              <a:t>®</a:t>
            </a:r>
            <a:r>
              <a:rPr lang="en-US" b="1" dirty="0" smtClean="0"/>
              <a:t> Inc.</a:t>
            </a:r>
            <a:endParaRPr lang="en-US" dirty="0" smtClean="0"/>
          </a:p>
        </p:txBody>
      </p:sp>
      <p:sp>
        <p:nvSpPr>
          <p:cNvPr id="38915" name="Subtitle 6"/>
          <p:cNvSpPr>
            <a:spLocks noGrp="1"/>
          </p:cNvSpPr>
          <p:nvPr>
            <p:ph type="subTitle" sz="quarter" idx="1"/>
          </p:nvPr>
        </p:nvSpPr>
        <p:spPr>
          <a:xfrm>
            <a:off x="1371600" y="3581400"/>
            <a:ext cx="6400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9800 S. Meridian Blvd., Suite 125</a:t>
            </a:r>
          </a:p>
          <a:p>
            <a:r>
              <a:rPr lang="en-US" dirty="0" smtClean="0"/>
              <a:t>Englewood, CO 80112</a:t>
            </a:r>
          </a:p>
          <a:p>
            <a:r>
              <a:rPr lang="en-US" dirty="0" smtClean="0"/>
              <a:t>866 – AEROMED</a:t>
            </a:r>
          </a:p>
          <a:p>
            <a:r>
              <a:rPr lang="en-US" dirty="0" smtClean="0"/>
              <a:t>www.Aviationmedicine.com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61.53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810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Not a Medical Regulation </a:t>
            </a:r>
            <a:endParaRPr lang="en-US" sz="2800" b="1" dirty="0" smtClean="0"/>
          </a:p>
          <a:p>
            <a:r>
              <a:rPr lang="en-US" sz="2800" dirty="0" smtClean="0"/>
              <a:t>“Prohibition on operations during medical deficiency”</a:t>
            </a:r>
          </a:p>
          <a:p>
            <a:pPr lvl="1"/>
            <a:r>
              <a:rPr lang="en-US" sz="2400" dirty="0" smtClean="0"/>
              <a:t>“…shall </a:t>
            </a:r>
            <a:r>
              <a:rPr lang="en-US" sz="2400" dirty="0" smtClean="0">
                <a:solidFill>
                  <a:srgbClr val="FFC000"/>
                </a:solidFill>
              </a:rPr>
              <a:t>not act as pilot in command</a:t>
            </a:r>
            <a:r>
              <a:rPr lang="en-US" sz="2400" dirty="0" smtClean="0"/>
              <a:t>, or in any other capacity as a </a:t>
            </a:r>
            <a:r>
              <a:rPr lang="en-US" sz="2400" dirty="0" smtClean="0">
                <a:solidFill>
                  <a:srgbClr val="FFC000"/>
                </a:solidFill>
              </a:rPr>
              <a:t>required flight crewmember</a:t>
            </a:r>
            <a:r>
              <a:rPr lang="en-US" sz="2400" dirty="0" smtClean="0"/>
              <a:t>…”</a:t>
            </a:r>
          </a:p>
          <a:p>
            <a:pPr lvl="1"/>
            <a:r>
              <a:rPr lang="en-US" sz="2400" dirty="0" smtClean="0"/>
              <a:t>Knows or has reason to know of any </a:t>
            </a:r>
            <a:r>
              <a:rPr lang="en-US" sz="2400" dirty="0" smtClean="0">
                <a:solidFill>
                  <a:srgbClr val="FFC000"/>
                </a:solidFill>
              </a:rPr>
              <a:t>medical condition </a:t>
            </a:r>
            <a:r>
              <a:rPr lang="en-US" sz="2400" dirty="0" smtClean="0"/>
              <a:t>that would make the person unable to meet the requirements…”</a:t>
            </a:r>
          </a:p>
          <a:p>
            <a:pPr lvl="1"/>
            <a:r>
              <a:rPr lang="en-US" sz="2400" dirty="0" smtClean="0"/>
              <a:t>Is taking </a:t>
            </a:r>
            <a:r>
              <a:rPr lang="en-US" sz="2400" dirty="0" smtClean="0">
                <a:solidFill>
                  <a:srgbClr val="FFC000"/>
                </a:solidFill>
              </a:rPr>
              <a:t>any medication or receiving treatment </a:t>
            </a:r>
            <a:r>
              <a:rPr lang="en-US" sz="2400" dirty="0" smtClean="0"/>
              <a:t>for a medical condition that makes the person unable to meet…”</a:t>
            </a:r>
          </a:p>
          <a:p>
            <a:r>
              <a:rPr lang="en-US" sz="2800" dirty="0" smtClean="0"/>
              <a:t>Required before EVERY flight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	- Illness</a:t>
            </a:r>
          </a:p>
          <a:p>
            <a:r>
              <a:rPr lang="en-US" sz="3200" dirty="0" smtClean="0"/>
              <a:t>M	- Medications</a:t>
            </a:r>
          </a:p>
          <a:p>
            <a:r>
              <a:rPr lang="en-US" sz="3200" dirty="0" smtClean="0"/>
              <a:t>S	- Stress</a:t>
            </a:r>
          </a:p>
          <a:p>
            <a:r>
              <a:rPr lang="en-US" sz="3200" dirty="0" smtClean="0"/>
              <a:t>A	- Alcohol</a:t>
            </a:r>
          </a:p>
          <a:p>
            <a:r>
              <a:rPr lang="en-US" sz="3200" dirty="0" smtClean="0"/>
              <a:t>F	- Fatigue</a:t>
            </a:r>
          </a:p>
          <a:p>
            <a:r>
              <a:rPr lang="en-US" sz="3200" dirty="0" smtClean="0"/>
              <a:t>E	- Eating / Hydration</a:t>
            </a:r>
          </a:p>
          <a:p>
            <a:pPr>
              <a:buNone/>
            </a:pPr>
            <a:r>
              <a:rPr lang="en-US" sz="3200" dirty="0" smtClean="0"/>
              <a:t>                                                      AIM 8-1-1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Viagra Proz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79248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Air Surgeon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Dr. Fred Tilton </a:t>
            </a:r>
          </a:p>
          <a:p>
            <a:pPr lvl="1"/>
            <a:r>
              <a:rPr lang="en-US" sz="3600" dirty="0" smtClean="0"/>
              <a:t> Retired Jan 2014</a:t>
            </a:r>
          </a:p>
          <a:p>
            <a:pPr lvl="1"/>
            <a:r>
              <a:rPr lang="en-US" sz="3600" dirty="0" smtClean="0"/>
              <a:t> “Issue whenever possible”</a:t>
            </a:r>
          </a:p>
          <a:p>
            <a:pPr lvl="1"/>
            <a:r>
              <a:rPr lang="en-US" dirty="0" smtClean="0"/>
              <a:t> </a:t>
            </a:r>
            <a:r>
              <a:rPr lang="en-US" sz="3600" dirty="0" smtClean="0"/>
              <a:t>Call to avoid deferral</a:t>
            </a:r>
          </a:p>
          <a:p>
            <a:r>
              <a:rPr lang="en-US" sz="3600" dirty="0" smtClean="0"/>
              <a:t>Dr. James Fraser                 </a:t>
            </a:r>
          </a:p>
          <a:p>
            <a:pPr lvl="1"/>
            <a:r>
              <a:rPr lang="en-US" sz="3600" dirty="0" smtClean="0"/>
              <a:t> Appointed March 2014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</a:t>
            </a:r>
            <a:r>
              <a:rPr lang="en-US" dirty="0" smtClean="0"/>
              <a:t>onditions </a:t>
            </a:r>
            <a:r>
              <a:rPr lang="en-US" u="sng" dirty="0" smtClean="0"/>
              <a:t>A</a:t>
            </a:r>
            <a:r>
              <a:rPr lang="en-US" dirty="0" smtClean="0"/>
              <a:t>ME’s </a:t>
            </a:r>
            <a:r>
              <a:rPr lang="en-US" u="sng" dirty="0" smtClean="0"/>
              <a:t>C</a:t>
            </a:r>
            <a:r>
              <a:rPr lang="en-US" dirty="0" smtClean="0"/>
              <a:t>an </a:t>
            </a:r>
            <a:r>
              <a:rPr lang="en-US" u="sng" dirty="0" smtClean="0"/>
              <a:t>I</a:t>
            </a:r>
            <a:r>
              <a:rPr lang="en-US" dirty="0" smtClean="0"/>
              <a:t>ssue</a:t>
            </a:r>
          </a:p>
          <a:p>
            <a:endParaRPr lang="en-US" dirty="0" smtClean="0"/>
          </a:p>
          <a:p>
            <a:r>
              <a:rPr lang="en-US" dirty="0" smtClean="0"/>
              <a:t>Previously required FAA approval</a:t>
            </a:r>
          </a:p>
          <a:p>
            <a:r>
              <a:rPr lang="en-US" dirty="0" smtClean="0"/>
              <a:t>Now “Eligible”</a:t>
            </a:r>
          </a:p>
          <a:p>
            <a:r>
              <a:rPr lang="en-US" dirty="0" smtClean="0"/>
              <a:t>AME worksheet</a:t>
            </a:r>
          </a:p>
          <a:p>
            <a:r>
              <a:rPr lang="en-US" dirty="0" smtClean="0"/>
              <a:t>Pilot documentation</a:t>
            </a:r>
          </a:p>
          <a:p>
            <a:r>
              <a:rPr lang="en-US" dirty="0" smtClean="0"/>
              <a:t>More to  come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CACI’s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Arthritis</a:t>
            </a:r>
          </a:p>
          <a:p>
            <a:r>
              <a:rPr lang="en-US" dirty="0" smtClean="0"/>
              <a:t>Asthma</a:t>
            </a:r>
          </a:p>
          <a:p>
            <a:r>
              <a:rPr lang="en-US" dirty="0" smtClean="0"/>
              <a:t>Glaucoma</a:t>
            </a:r>
          </a:p>
          <a:p>
            <a:r>
              <a:rPr lang="en-US" dirty="0" smtClean="0"/>
              <a:t>Hepatitis C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Hypothyroidism</a:t>
            </a:r>
          </a:p>
          <a:p>
            <a:r>
              <a:rPr lang="en-US" dirty="0" smtClean="0"/>
              <a:t>Migraine Headaches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Pre-Diabetes</a:t>
            </a:r>
          </a:p>
          <a:p>
            <a:r>
              <a:rPr lang="en-US" dirty="0" smtClean="0"/>
              <a:t>Renal Cancer</a:t>
            </a:r>
          </a:p>
          <a:p>
            <a:r>
              <a:rPr lang="en-US" dirty="0" smtClean="0"/>
              <a:t>BPH</a:t>
            </a:r>
          </a:p>
          <a:p>
            <a:r>
              <a:rPr lang="en-US" dirty="0" smtClean="0"/>
              <a:t>Colitis</a:t>
            </a:r>
          </a:p>
          <a:p>
            <a:r>
              <a:rPr lang="en-US" dirty="0" smtClean="0"/>
              <a:t>Renal Cancer</a:t>
            </a:r>
          </a:p>
          <a:p>
            <a:r>
              <a:rPr lang="en-US" dirty="0" smtClean="0"/>
              <a:t>Prostate Cancer</a:t>
            </a:r>
          </a:p>
          <a:p>
            <a:r>
              <a:rPr lang="en-US" dirty="0" smtClean="0"/>
              <a:t>Testicular Cancer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AMAS - Aviation Medicine Advisory Service - Quay Snyder,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530B-DB4E-4C43-BCD6-0EAB8A5963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Fireball</Template>
  <TotalTime>17992</TotalTime>
  <Words>1166</Words>
  <Application>Microsoft Office PowerPoint</Application>
  <PresentationFormat>On-screen Show (4:3)</PresentationFormat>
  <Paragraphs>283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Fireball</vt:lpstr>
      <vt:lpstr>PowerPoint Presentation</vt:lpstr>
      <vt:lpstr>Overview</vt:lpstr>
      <vt:lpstr>FAA Medical Standards</vt:lpstr>
      <vt:lpstr>FAR 61.53</vt:lpstr>
      <vt:lpstr>I’M SAFE</vt:lpstr>
      <vt:lpstr>PowerPoint Presentation</vt:lpstr>
      <vt:lpstr>Federal Air Surgeon</vt:lpstr>
      <vt:lpstr>CACI’s</vt:lpstr>
      <vt:lpstr>CACI’s</vt:lpstr>
      <vt:lpstr>PowerPoint Presentation</vt:lpstr>
      <vt:lpstr>Antidepressants</vt:lpstr>
      <vt:lpstr>Eye Surgeries</vt:lpstr>
      <vt:lpstr>Hypertension</vt:lpstr>
      <vt:lpstr>Electrocardiogram</vt:lpstr>
      <vt:lpstr>Heart Surgery</vt:lpstr>
      <vt:lpstr>PowerPoint Presentation</vt:lpstr>
      <vt:lpstr>Medications</vt:lpstr>
      <vt:lpstr>Medications</vt:lpstr>
      <vt:lpstr>Sleep Meds</vt:lpstr>
      <vt:lpstr>PowerPoint Presentation</vt:lpstr>
      <vt:lpstr>DUI’s – Mandatory Deferral</vt:lpstr>
      <vt:lpstr>DUI Evaluation</vt:lpstr>
      <vt:lpstr>PowerPoint Presentation</vt:lpstr>
      <vt:lpstr>Diabetes</vt:lpstr>
      <vt:lpstr>GA Pilot Protection Act</vt:lpstr>
      <vt:lpstr>Sequestration / Shutdown</vt:lpstr>
      <vt:lpstr>PowerPoint Presentation</vt:lpstr>
      <vt:lpstr>Sleep Apnea - Past</vt:lpstr>
      <vt:lpstr>Sleep Apnea - Future</vt:lpstr>
      <vt:lpstr>Fitness For Duty</vt:lpstr>
      <vt:lpstr>Strategies to Keeping Medical</vt:lpstr>
      <vt:lpstr>Strategies to Keeping Medical</vt:lpstr>
      <vt:lpstr>PowerPoint Presentation</vt:lpstr>
      <vt:lpstr>Fly Safely!  Stay Healthy!</vt:lpstr>
      <vt:lpstr>Aviation Medicine Advisory Service© a Division of   Virtual Flight Surgeons® Inc.</vt:lpstr>
    </vt:vector>
  </TitlesOfParts>
  <Company>Virtual Flight Surgeons, Inc.</Company>
  <LinksUpToDate>false</LinksUpToDate>
  <SharedDoc>false</SharedDoc>
  <HyperlinkBase>www.AviationMedicine.com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FAA Medical Certification</dc:title>
  <dc:creator>Quay Snyder, MD, MSPH</dc:creator>
  <dc:description>Safety Standdown USA</dc:description>
  <cp:lastModifiedBy>Frank Jackman</cp:lastModifiedBy>
  <cp:revision>748</cp:revision>
  <dcterms:created xsi:type="dcterms:W3CDTF">2002-02-16T22:41:30Z</dcterms:created>
  <dcterms:modified xsi:type="dcterms:W3CDTF">2014-05-08T21:02:58Z</dcterms:modified>
</cp:coreProperties>
</file>